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78" r:id="rId5"/>
    <p:sldId id="271" r:id="rId6"/>
    <p:sldId id="380" r:id="rId7"/>
    <p:sldId id="395" r:id="rId8"/>
    <p:sldId id="396" r:id="rId9"/>
    <p:sldId id="397" r:id="rId10"/>
    <p:sldId id="393" r:id="rId11"/>
    <p:sldId id="394" r:id="rId12"/>
    <p:sldId id="342" r:id="rId13"/>
    <p:sldId id="27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8E"/>
    <a:srgbClr val="009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–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34"/>
    <p:restoredTop sz="93539"/>
  </p:normalViewPr>
  <p:slideViewPr>
    <p:cSldViewPr snapToGrid="0" snapToObjects="1">
      <p:cViewPr varScale="1">
        <p:scale>
          <a:sx n="77" d="100"/>
          <a:sy n="77" d="100"/>
        </p:scale>
        <p:origin x="103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43" d="100"/>
          <a:sy n="143" d="100"/>
        </p:scale>
        <p:origin x="296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haval Vyas" userId="6526391e-ab46-4912-a931-c32250e13baa" providerId="ADAL" clId="{54D16E0A-6A80-423E-8FE8-7D83EB8996B0}"/>
    <pc:docChg chg="modSld">
      <pc:chgData name="Dhaval Vyas" userId="6526391e-ab46-4912-a931-c32250e13baa" providerId="ADAL" clId="{54D16E0A-6A80-423E-8FE8-7D83EB8996B0}" dt="2026-04-15T07:44:08" v="17" actId="20577"/>
      <pc:docMkLst>
        <pc:docMk/>
      </pc:docMkLst>
      <pc:sldChg chg="modSp mod">
        <pc:chgData name="Dhaval Vyas" userId="6526391e-ab46-4912-a931-c32250e13baa" providerId="ADAL" clId="{54D16E0A-6A80-423E-8FE8-7D83EB8996B0}" dt="2026-04-15T07:44:08" v="17" actId="20577"/>
        <pc:sldMkLst>
          <pc:docMk/>
          <pc:sldMk cId="2898644639" sldId="278"/>
        </pc:sldMkLst>
        <pc:spChg chg="mod">
          <ac:chgData name="Dhaval Vyas" userId="6526391e-ab46-4912-a931-c32250e13baa" providerId="ADAL" clId="{54D16E0A-6A80-423E-8FE8-7D83EB8996B0}" dt="2026-04-15T07:44:08" v="17" actId="20577"/>
          <ac:spMkLst>
            <pc:docMk/>
            <pc:sldMk cId="2898644639" sldId="278"/>
            <ac:spMk id="5" creationId="{D31438FE-674C-F34A-A0A5-49094064CF7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626C4DF-8DF1-F548-A592-C05C769D39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D4A561-AE7D-0548-B3D8-E9F6D0C392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17295-B49E-5144-BE52-C014D55017B6}" type="datetimeFigureOut">
              <a:t>4/15/2026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87A1AC-7FB5-0B45-A936-28883AD3E7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3ED1-94EF-5543-BACA-4DED65779E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7C23C-DA1F-C94F-A1EC-EDEDB69242D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252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C4B50-990E-F048-90FD-B21A836181DE}" type="datetimeFigureOut">
              <a:t>4/15/2026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EC7B00-2C71-854A-A0CC-02BB0E6D730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163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1522B108-93A4-4C34-9AAF-50A7E418DA9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E4127427-3CCB-4920-94AA-3043443A63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D23264C5-002C-4854-80DA-8BE3AB9CE9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1988" indent="-2540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19175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27163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6738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39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11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083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55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231636A-5F9B-445F-9381-74323699FD5F}" type="slidenum">
              <a:rPr lang="en-GB" altLang="en-US" sz="1000" smtClean="0"/>
              <a:pPr>
                <a:spcBef>
                  <a:spcPct val="0"/>
                </a:spcBef>
              </a:pPr>
              <a:t>2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7BD7CD05-F8BB-46DE-9FA4-26F4FC5FC1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B8EE774F-C2EE-4447-9C16-03579DC057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284C8B60-7707-4D67-95EE-EFDEFFA9D2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3575" indent="-2555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22350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31925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9913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71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43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115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87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CD6801-4DB9-4AC5-89A4-E654331A99B7}" type="slidenum">
              <a:rPr lang="en-GB" altLang="en-US" sz="1000" smtClean="0"/>
              <a:pPr>
                <a:spcBef>
                  <a:spcPct val="0"/>
                </a:spcBef>
              </a:pPr>
              <a:t>3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31975-8078-F7B7-32F2-9532A92C5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0B0EDCBC-AD1E-D761-B1E2-E313BF312E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797E7C98-DE9D-9917-B218-618C2AFD97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1950103D-37C0-0C6F-500D-1A575D2DFA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3575" indent="-2555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22350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31925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9913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71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43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115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87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CD6801-4DB9-4AC5-89A4-E654331A99B7}" type="slidenum">
              <a:rPr lang="en-GB" altLang="en-US" sz="1000" smtClean="0"/>
              <a:pPr>
                <a:spcBef>
                  <a:spcPct val="0"/>
                </a:spcBef>
              </a:pPr>
              <a:t>4</a:t>
            </a:fld>
            <a:endParaRPr lang="en-GB" altLang="en-US" sz="1000"/>
          </a:p>
        </p:txBody>
      </p:sp>
    </p:spTree>
    <p:extLst>
      <p:ext uri="{BB962C8B-B14F-4D97-AF65-F5344CB8AC3E}">
        <p14:creationId xmlns:p14="http://schemas.microsoft.com/office/powerpoint/2010/main" val="1645023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C7C664-F122-CD26-375B-79F53341D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839020F4-1F6A-69DB-C1A3-336232BDB5E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9E08B74C-7E4A-FF86-AFE0-B8D825988D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46D638E5-AA5B-5203-7EFB-9143D416CE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3575" indent="-2555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22350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31925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9913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71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43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115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87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CD6801-4DB9-4AC5-89A4-E654331A99B7}" type="slidenum">
              <a:rPr lang="en-GB" altLang="en-US" sz="1000" smtClean="0"/>
              <a:pPr>
                <a:spcBef>
                  <a:spcPct val="0"/>
                </a:spcBef>
              </a:pPr>
              <a:t>5</a:t>
            </a:fld>
            <a:endParaRPr lang="en-GB" altLang="en-US" sz="1000"/>
          </a:p>
        </p:txBody>
      </p:sp>
    </p:spTree>
    <p:extLst>
      <p:ext uri="{BB962C8B-B14F-4D97-AF65-F5344CB8AC3E}">
        <p14:creationId xmlns:p14="http://schemas.microsoft.com/office/powerpoint/2010/main" val="1212744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0B243-3455-258B-285A-CBB02BC55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09166E2C-475D-2EEB-108F-9767B2BD80A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2CAB0327-9B7D-92CE-3206-CC05660665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8E7325DF-51CE-E2CF-442B-5C70DF0747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3575" indent="-2555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22350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31925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9913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71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43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115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87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CD6801-4DB9-4AC5-89A4-E654331A99B7}" type="slidenum">
              <a:rPr lang="en-GB" altLang="en-US" sz="1000" smtClean="0"/>
              <a:pPr>
                <a:spcBef>
                  <a:spcPct val="0"/>
                </a:spcBef>
              </a:pPr>
              <a:t>6</a:t>
            </a:fld>
            <a:endParaRPr lang="en-GB" altLang="en-US" sz="1000"/>
          </a:p>
        </p:txBody>
      </p:sp>
    </p:spTree>
    <p:extLst>
      <p:ext uri="{BB962C8B-B14F-4D97-AF65-F5344CB8AC3E}">
        <p14:creationId xmlns:p14="http://schemas.microsoft.com/office/powerpoint/2010/main" val="895855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CA9FF489-BFCD-4997-B32A-C065A24C58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CB5BC3F8-A917-4A54-9ED9-1E4112D4EE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B1DA86D2-CBC6-4A4A-9005-73456C8633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3575" indent="-2555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22350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31925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9913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71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43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115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87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328B87C-27CE-4BF1-9C9D-ADAF7ACA05B4}" type="slidenum">
              <a:rPr lang="en-GB" altLang="en-US" sz="1000" smtClean="0"/>
              <a:pPr>
                <a:spcBef>
                  <a:spcPct val="0"/>
                </a:spcBef>
              </a:pPr>
              <a:t>7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969F3215-6714-434F-813B-3173FEB4C29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CD015355-F0F7-4825-863C-C0BA6914F0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8631C312-4D4F-4CA2-A960-0F30EFCDF8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12FBE6-3081-48C3-8F60-1F17B7D45703}" type="slidenum">
              <a:rPr lang="en-GB" altLang="en-US" smtClean="0">
                <a:latin typeface="Calibri" panose="020F0502020204030204" pitchFamily="34" charset="0"/>
              </a:rPr>
              <a:pPr/>
              <a:t>8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4CB25320-D71D-4770-B23D-763008B8DC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C9DEFE23-6FD0-4AA6-A24A-92E7E11D16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98BD77E0-C34F-4C33-94F5-7429F7B919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1988" indent="-2540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19175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27163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6738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39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11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083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55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5AE3E75-7CB1-4A84-A2CE-BF15E3923F23}" type="slidenum">
              <a:rPr lang="en-GB" altLang="en-US" sz="1000" smtClean="0"/>
              <a:pPr>
                <a:spcBef>
                  <a:spcPct val="0"/>
                </a:spcBef>
              </a:pPr>
              <a:t>9</a:t>
            </a:fld>
            <a:endParaRPr lang="en-GB" altLang="en-US" sz="10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mag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F8318A8-7815-D640-B725-AC457E7ABD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09028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187576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B033CC-1BB0-E14B-93AC-16BB7C5D7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962305"/>
          </a:xfrm>
        </p:spPr>
        <p:txBody>
          <a:bodyPr anchor="t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3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3F6B9D-A50B-8749-80FA-2C9350B601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77600" y="363600"/>
            <a:ext cx="1126800" cy="792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 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C22434C-E8B8-EE4A-B27A-CCDAD9842E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999" y="4627543"/>
            <a:ext cx="4303713" cy="1219076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 marL="271462" indent="0">
              <a:buNone/>
              <a:defRPr sz="2200">
                <a:solidFill>
                  <a:schemeClr val="bg1"/>
                </a:solidFill>
              </a:defRPr>
            </a:lvl2pPr>
            <a:lvl3pPr marL="577850" indent="0">
              <a:buNone/>
              <a:defRPr sz="2200">
                <a:solidFill>
                  <a:schemeClr val="bg1"/>
                </a:solidFill>
              </a:defRPr>
            </a:lvl3pPr>
            <a:lvl4pPr marL="895350" indent="0">
              <a:buNone/>
              <a:defRPr sz="2200">
                <a:solidFill>
                  <a:schemeClr val="bg1"/>
                </a:solidFill>
              </a:defRPr>
            </a:lvl4pPr>
            <a:lvl5pPr marL="1155700" indent="0">
              <a:buNone/>
              <a:defRPr sz="2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382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0">
            <a:extLst>
              <a:ext uri="{FF2B5EF4-FFF2-40B4-BE49-F238E27FC236}">
                <a16:creationId xmlns:a16="http://schemas.microsoft.com/office/drawing/2014/main" id="{04431726-8254-40C4-B122-C4723B9DC610}"/>
              </a:ext>
            </a:extLst>
          </p:cNvPr>
          <p:cNvSpPr txBox="1">
            <a:spLocks/>
          </p:cNvSpPr>
          <p:nvPr/>
        </p:nvSpPr>
        <p:spPr bwMode="auto">
          <a:xfrm>
            <a:off x="239185" y="6524626"/>
            <a:ext cx="673100" cy="3333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9CF1DE9-0CDC-467C-8BF1-F93186A249E3}" type="slidenum">
              <a:rPr lang="en-GB" altLang="en-US" sz="1200" smtClean="0">
                <a:solidFill>
                  <a:schemeClr val="bg1"/>
                </a:solidFill>
              </a:rPr>
              <a:pPr eaLnBrk="1" hangingPunct="1">
                <a:defRPr/>
              </a:pPr>
              <a:t>‹#›</a:t>
            </a:fld>
            <a:endParaRPr lang="en-GB" altLang="en-US" sz="1200" b="1" dirty="0">
              <a:solidFill>
                <a:schemeClr val="bg1"/>
              </a:solidFill>
            </a:endParaRP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A8E2189F-24B6-4B20-8CB1-C9C746EA1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0" y="6524626"/>
            <a:ext cx="3649133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GB" sz="1400" b="1" dirty="0">
                <a:solidFill>
                  <a:schemeClr val="bg1"/>
                </a:solidFill>
              </a:rPr>
              <a:t>Energy Networks Association</a:t>
            </a:r>
            <a:endParaRPr lang="en-GB" sz="1400" dirty="0">
              <a:latin typeface="Calibri" panose="020F0502020204030204" pitchFamily="34" charset="0"/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idx="13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sz="1600"/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274838C-C885-4ADB-8E29-C9ED539D39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55700" y="187496"/>
            <a:ext cx="1126700" cy="79240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BABD148-2958-44AF-AD75-D91804DB5B4E}"/>
              </a:ext>
            </a:extLst>
          </p:cNvPr>
          <p:cNvSpPr/>
          <p:nvPr userDrawn="1"/>
        </p:nvSpPr>
        <p:spPr>
          <a:xfrm>
            <a:off x="0" y="6126163"/>
            <a:ext cx="12192000" cy="1476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CEB8740-CB77-4D60-AEAC-15124AAA94D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88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C1EBEA-6021-EA4F-BC22-34A978EACAB1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3C81DC-B219-0A42-BB33-8E76DD02D0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7600" y="365078"/>
            <a:ext cx="1126699" cy="7924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187576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B033CC-1BB0-E14B-93AC-16BB7C5D7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962305"/>
          </a:xfrm>
        </p:spPr>
        <p:txBody>
          <a:bodyPr anchor="t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3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C22434C-E8B8-EE4A-B27A-CCDAD9842E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999" y="4627543"/>
            <a:ext cx="4303713" cy="1219076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 marL="271462" indent="0">
              <a:buNone/>
              <a:defRPr sz="2200">
                <a:solidFill>
                  <a:schemeClr val="bg1"/>
                </a:solidFill>
              </a:defRPr>
            </a:lvl2pPr>
            <a:lvl3pPr marL="577850" indent="0">
              <a:buNone/>
              <a:defRPr sz="2200">
                <a:solidFill>
                  <a:schemeClr val="bg1"/>
                </a:solidFill>
              </a:defRPr>
            </a:lvl3pPr>
            <a:lvl4pPr marL="895350" indent="0">
              <a:buNone/>
              <a:defRPr sz="2200">
                <a:solidFill>
                  <a:schemeClr val="bg1"/>
                </a:solidFill>
              </a:defRPr>
            </a:lvl4pPr>
            <a:lvl5pPr marL="1155700" indent="0">
              <a:buNone/>
              <a:defRPr sz="2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962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imag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F8318A8-7815-D640-B725-AC457E7ABD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09028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352907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3F6B9D-A50B-8749-80FA-2C9350B601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77600" y="363600"/>
            <a:ext cx="1126800" cy="792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756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1A0B1D-523E-3643-8D18-C48F29FD37F9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18DD819-3839-D14E-982F-1E236F8FD4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7600" y="365078"/>
            <a:ext cx="1126699" cy="7924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352907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892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hite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800"/>
              </a:spcBef>
              <a:buClr>
                <a:schemeClr val="accent2"/>
              </a:buClr>
              <a:buNone/>
              <a:defRPr sz="1900" b="1">
                <a:solidFill>
                  <a:schemeClr val="tx2"/>
                </a:solidFill>
              </a:defRPr>
            </a:lvl1pPr>
            <a:lvl2pPr marL="7938" indent="0">
              <a:lnSpc>
                <a:spcPts val="2200"/>
              </a:lnSpc>
              <a:buClr>
                <a:schemeClr val="accent2"/>
              </a:buClr>
              <a:buNone/>
              <a:tabLst/>
              <a:defRPr sz="1900"/>
            </a:lvl2pPr>
            <a:lvl3pPr marL="266700" indent="-258763">
              <a:lnSpc>
                <a:spcPts val="2200"/>
              </a:lnSpc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900"/>
            </a:lvl3pPr>
            <a:lvl4pPr marL="533400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4pPr>
            <a:lvl5pPr marL="846138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29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ey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3621A0-B3EB-684D-AE09-E7151CA08E4F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800"/>
              </a:spcBef>
              <a:buClr>
                <a:schemeClr val="accent2"/>
              </a:buClr>
              <a:buNone/>
              <a:defRPr sz="1900" b="1">
                <a:solidFill>
                  <a:schemeClr val="tx2"/>
                </a:solidFill>
              </a:defRPr>
            </a:lvl1pPr>
            <a:lvl2pPr marL="7938" indent="0">
              <a:lnSpc>
                <a:spcPts val="2200"/>
              </a:lnSpc>
              <a:buClr>
                <a:schemeClr val="accent2"/>
              </a:buClr>
              <a:buNone/>
              <a:tabLst/>
              <a:defRPr sz="1900"/>
            </a:lvl2pPr>
            <a:lvl3pPr marL="266700" indent="-258763">
              <a:lnSpc>
                <a:spcPts val="2200"/>
              </a:lnSpc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900"/>
            </a:lvl3pPr>
            <a:lvl4pPr marL="533400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4pPr>
            <a:lvl5pPr marL="846138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465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hree column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 numCol="3" spcCol="108000">
            <a:no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None/>
              <a:defRPr sz="1300" b="1">
                <a:solidFill>
                  <a:schemeClr val="tx2"/>
                </a:solidFill>
              </a:defRPr>
            </a:lvl1pPr>
            <a:lvl2pPr marL="7938" indent="0">
              <a:lnSpc>
                <a:spcPct val="110000"/>
              </a:lnSpc>
              <a:spcBef>
                <a:spcPts val="200"/>
              </a:spcBef>
              <a:buClr>
                <a:schemeClr val="accent2"/>
              </a:buClr>
              <a:buNone/>
              <a:tabLst/>
              <a:defRPr sz="1300"/>
            </a:lvl2pPr>
            <a:lvl3pPr marL="182563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300"/>
            </a:lvl3pPr>
            <a:lvl4pPr marL="404813" indent="-176213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4pPr>
            <a:lvl5pPr marL="625475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713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hree columns grey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0D81AC-089D-5F48-AA68-F1E3BC03B92B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 numCol="3" spcCol="108000">
            <a:no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None/>
              <a:defRPr sz="1300" b="1">
                <a:solidFill>
                  <a:schemeClr val="tx2"/>
                </a:solidFill>
              </a:defRPr>
            </a:lvl1pPr>
            <a:lvl2pPr marL="7938" indent="0">
              <a:lnSpc>
                <a:spcPct val="110000"/>
              </a:lnSpc>
              <a:spcBef>
                <a:spcPts val="200"/>
              </a:spcBef>
              <a:buClr>
                <a:schemeClr val="accent2"/>
              </a:buClr>
              <a:buNone/>
              <a:tabLst/>
              <a:defRPr sz="1300"/>
            </a:lvl2pPr>
            <a:lvl3pPr marL="182563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300"/>
            </a:lvl3pPr>
            <a:lvl4pPr marL="404813" indent="-176213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4pPr>
            <a:lvl5pPr marL="625475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39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editable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229CC56-CE9D-AC4A-88F4-E1F37208D035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ADC050-BCFF-C545-AB53-D940716D90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2930856"/>
            <a:ext cx="1126699" cy="79240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90733C-3A1C-F541-A5D2-872F336705D9}"/>
              </a:ext>
            </a:extLst>
          </p:cNvPr>
          <p:cNvSpPr txBox="1"/>
          <p:nvPr userDrawn="1"/>
        </p:nvSpPr>
        <p:spPr>
          <a:xfrm>
            <a:off x="720000" y="4224991"/>
            <a:ext cx="2150650" cy="11541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>
                <a:solidFill>
                  <a:schemeClr val="bg1"/>
                </a:solidFill>
              </a:rPr>
              <a:t>Energy Networks Association</a:t>
            </a:r>
          </a:p>
          <a:p>
            <a:r>
              <a:rPr lang="en-GB" sz="1000">
                <a:solidFill>
                  <a:schemeClr val="bg1"/>
                </a:solidFill>
              </a:rPr>
              <a:t>4 More London Riverside</a:t>
            </a:r>
          </a:p>
          <a:p>
            <a:r>
              <a:rPr lang="en-GB" sz="1000">
                <a:solidFill>
                  <a:schemeClr val="bg1"/>
                </a:solidFill>
              </a:rPr>
              <a:t>London SE1 2AU</a:t>
            </a:r>
          </a:p>
          <a:p>
            <a:pPr>
              <a:spcAft>
                <a:spcPts val="600"/>
              </a:spcAft>
            </a:pPr>
            <a:r>
              <a:rPr lang="en-GB" sz="1000">
                <a:solidFill>
                  <a:schemeClr val="bg1"/>
                </a:solidFill>
              </a:rPr>
              <a:t>t. +44 (0)20 7706 5100 </a:t>
            </a:r>
          </a:p>
          <a:p>
            <a:r>
              <a:rPr lang="en-GB" sz="1000">
                <a:solidFill>
                  <a:schemeClr val="bg1"/>
                </a:solidFill>
              </a:rPr>
              <a:t>    @EnergyNetworks</a:t>
            </a:r>
          </a:p>
          <a:p>
            <a:r>
              <a:rPr lang="en-GB" sz="1000" b="1">
                <a:solidFill>
                  <a:schemeClr val="accent3"/>
                </a:solidFill>
              </a:rPr>
              <a:t>energynetworks.org</a:t>
            </a:r>
          </a:p>
          <a:p>
            <a:endParaRPr lang="en-GB" sz="100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000841-12F3-6E47-A63B-FFE74C0CC0C8}"/>
              </a:ext>
            </a:extLst>
          </p:cNvPr>
          <p:cNvSpPr txBox="1"/>
          <p:nvPr userDrawn="1"/>
        </p:nvSpPr>
        <p:spPr>
          <a:xfrm>
            <a:off x="720000" y="5621152"/>
            <a:ext cx="4134581" cy="2246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30" b="0">
                <a:solidFill>
                  <a:schemeClr val="bg1"/>
                </a:solidFill>
              </a:rPr>
              <a:t>Energy Networks Association Limited is a company registered in England &amp; Wales No. 04832301</a:t>
            </a:r>
          </a:p>
          <a:p>
            <a:r>
              <a:rPr lang="en-GB" sz="730" b="0">
                <a:solidFill>
                  <a:schemeClr val="bg1"/>
                </a:solidFill>
              </a:rPr>
              <a:t>Registered office: 4 More London Riverside, London SE1 2AU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E0176C1-3171-F14F-A2A7-072D0A4873B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0000" y="4949308"/>
            <a:ext cx="121375" cy="94403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F64F1-74AF-8148-922B-93C1F8B124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0000" y="5389754"/>
            <a:ext cx="1355290" cy="20001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1pPr>
            <a:lvl2pPr marL="271462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2pPr>
            <a:lvl3pPr marL="57785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3pPr>
            <a:lvl4pPr marL="89535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4pPr>
            <a:lvl5pPr marL="115570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381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DC6520-C769-8547-9F0B-AE80CB24F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43D08-9A52-454E-A52C-20C942309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800000"/>
            <a:ext cx="11037600" cy="396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453E8-E7DC-A349-95CE-E1AA0F5F33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77600" y="6320870"/>
            <a:ext cx="10800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1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7" r:id="rId2"/>
    <p:sldLayoutId id="2147483654" r:id="rId3"/>
    <p:sldLayoutId id="2147483658" r:id="rId4"/>
    <p:sldLayoutId id="2147483650" r:id="rId5"/>
    <p:sldLayoutId id="2147483659" r:id="rId6"/>
    <p:sldLayoutId id="2147483655" r:id="rId7"/>
    <p:sldLayoutId id="2147483660" r:id="rId8"/>
    <p:sldLayoutId id="2147483656" r:id="rId9"/>
    <p:sldLayoutId id="2147483661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300" b="1" u="sng" kern="1200" baseline="0">
          <a:solidFill>
            <a:schemeClr val="accent1"/>
          </a:solidFill>
          <a:uFill>
            <a:solidFill>
              <a:schemeClr val="accent2"/>
            </a:solidFill>
          </a:u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849313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155700" indent="-260350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427163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ergynetworks.org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205D0-5B81-E54C-BC9C-1A5C8306C6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Energy Networks Association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E9C02A-984B-4548-A0E0-6C6B462DEA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1219076"/>
          </a:xfrm>
        </p:spPr>
        <p:txBody>
          <a:bodyPr/>
          <a:lstStyle/>
          <a:p>
            <a:r>
              <a:rPr lang="en-GB" dirty="0"/>
              <a:t>ENA EREC G69 Issue 5 2026</a:t>
            </a:r>
          </a:p>
          <a:p>
            <a:r>
              <a:rPr lang="en-GB" dirty="0"/>
              <a:t>Revision 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76A9A-448E-8A4C-8353-C962B42D7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rPr lang="en-GB"/>
              <a:t>1</a:t>
            </a:fld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1438FE-674C-F34A-A0A5-49094064CF7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15th  April 2026</a:t>
            </a:r>
          </a:p>
        </p:txBody>
      </p:sp>
    </p:spTree>
    <p:extLst>
      <p:ext uri="{BB962C8B-B14F-4D97-AF65-F5344CB8AC3E}">
        <p14:creationId xmlns:p14="http://schemas.microsoft.com/office/powerpoint/2010/main" val="2898644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1E5B636-C4F7-E446-BF51-8D378F1366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© ENA 2026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BB60B51-3B7E-483C-B3AC-58ECE060DF9C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6590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68D5D3-CA9F-4309-A80B-5504D3BF2A0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9564" y="188914"/>
            <a:ext cx="7129463" cy="719137"/>
          </a:xfrm>
        </p:spPr>
        <p:txBody>
          <a:bodyPr/>
          <a:lstStyle/>
          <a:p>
            <a:pPr eaLnBrk="1" hangingPunct="1">
              <a:defRPr/>
            </a:pPr>
            <a:r>
              <a:rPr sz="2400" dirty="0"/>
              <a:t>ENA EREC G</a:t>
            </a:r>
            <a:r>
              <a:rPr lang="en-GB" sz="2400" dirty="0"/>
              <a:t>6</a:t>
            </a:r>
            <a:r>
              <a:rPr sz="2400" dirty="0"/>
              <a:t>9 Issue </a:t>
            </a:r>
            <a:r>
              <a:rPr lang="en-GB" sz="2400" dirty="0"/>
              <a:t>5</a:t>
            </a:r>
            <a:r>
              <a:rPr sz="2400" dirty="0"/>
              <a:t> 202</a:t>
            </a:r>
            <a:r>
              <a:rPr lang="en-GB" sz="2400" dirty="0"/>
              <a:t>6</a:t>
            </a:r>
            <a:br>
              <a:rPr sz="2400" dirty="0"/>
            </a:br>
            <a:r>
              <a:rPr sz="2400" dirty="0"/>
              <a:t>Revision Summary</a:t>
            </a:r>
          </a:p>
        </p:txBody>
      </p:sp>
      <p:sp>
        <p:nvSpPr>
          <p:cNvPr id="9219" name="Text Box 6">
            <a:extLst>
              <a:ext uri="{FF2B5EF4-FFF2-40B4-BE49-F238E27FC236}">
                <a16:creationId xmlns:a16="http://schemas.microsoft.com/office/drawing/2014/main" id="{F08D7687-7577-439C-8802-8C6E983732D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919289" y="1350964"/>
            <a:ext cx="8137525" cy="564257"/>
          </a:xfrm>
          <a:ln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GB" altLang="en-US" sz="2400" b="1" u="sng" dirty="0">
                <a:solidFill>
                  <a:srgbClr val="1F538D"/>
                </a:solidFill>
                <a:cs typeface="Arial" panose="020B0604020202020204" pitchFamily="34" charset="0"/>
              </a:rPr>
              <a:t>Guidance on working with insulation and interruption gases (IIG) used in electrical power equipment </a:t>
            </a:r>
            <a:endParaRPr lang="en-US" altLang="en-US" sz="2400" b="1" u="sng" dirty="0">
              <a:solidFill>
                <a:srgbClr val="1F538D"/>
              </a:solidFill>
              <a:cs typeface="Arial" panose="020B0604020202020204" pitchFamily="34" charset="0"/>
            </a:endParaRP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DE0859EF-37E6-49F9-AC95-4382E546A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069" y="2538198"/>
            <a:ext cx="11438731" cy="6461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sz="1800" b="1" dirty="0">
                <a:solidFill>
                  <a:schemeClr val="bg1"/>
                </a:solidFill>
                <a:cs typeface="Times New Roman" panose="02020603050405020304" pitchFamily="18" charset="0"/>
              </a:rPr>
              <a:t>To collate key requirements, guidance and best practice for working with insulation and interruption gases (IIG) for use in electric power equipment. This includes pure IIG and IIG mixtures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F4DF94DB-E70C-4269-885A-1A7EFA39C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069" y="3332968"/>
            <a:ext cx="4507043" cy="2569806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9388" lvl="1" indent="-179388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SCOPE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spcAft>
                <a:spcPts val="600"/>
              </a:spcAft>
              <a:buClr>
                <a:schemeClr val="accent4"/>
              </a:buClr>
              <a:defRPr/>
            </a:pPr>
            <a:r>
              <a:rPr lang="en-GB" altLang="en-US" sz="1300" dirty="0">
                <a:latin typeface="+mn-lt"/>
              </a:rPr>
              <a:t>Background on use of IIGs in electric power equipment.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spcAft>
                <a:spcPts val="600"/>
              </a:spcAft>
              <a:buClr>
                <a:schemeClr val="accent4"/>
              </a:buClr>
              <a:defRPr/>
            </a:pPr>
            <a:r>
              <a:rPr lang="en-GB" altLang="en-US" sz="1300" dirty="0">
                <a:latin typeface="+mn-lt"/>
              </a:rPr>
              <a:t>UK and European legislation relating to use of IIGs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spcAft>
                <a:spcPts val="600"/>
              </a:spcAft>
              <a:buClr>
                <a:schemeClr val="accent4"/>
              </a:buClr>
              <a:defRPr/>
            </a:pPr>
            <a:r>
              <a:rPr lang="en-GB" altLang="en-US" sz="1300" dirty="0">
                <a:latin typeface="+mn-lt"/>
              </a:rPr>
              <a:t>Properties of different types of IIGs covered by EREC.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spcAft>
                <a:spcPts val="600"/>
              </a:spcAft>
              <a:buClr>
                <a:schemeClr val="accent4"/>
              </a:buClr>
              <a:defRPr/>
            </a:pPr>
            <a:r>
              <a:rPr lang="en-GB" altLang="en-US" sz="1300" dirty="0">
                <a:latin typeface="+mn-lt"/>
              </a:rPr>
              <a:t>Impact of IIGs on the environment.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spcAft>
                <a:spcPts val="600"/>
              </a:spcAft>
              <a:buClr>
                <a:schemeClr val="accent4"/>
              </a:buClr>
              <a:defRPr/>
            </a:pPr>
            <a:r>
              <a:rPr lang="en-GB" altLang="en-US" sz="1300" dirty="0">
                <a:latin typeface="+mn-lt"/>
              </a:rPr>
              <a:t>Toxicology and hazards of IIGs.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spcAft>
                <a:spcPts val="600"/>
              </a:spcAft>
              <a:buClr>
                <a:schemeClr val="accent4"/>
              </a:buClr>
              <a:defRPr/>
            </a:pPr>
            <a:r>
              <a:rPr lang="en-GB" altLang="en-US" sz="1300" dirty="0">
                <a:latin typeface="+mn-lt"/>
              </a:rPr>
              <a:t>Guidance on storage, transport and handling procedures for IIGs used in electric power equipment.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D7379C3D-C2B2-4D77-BD70-B8832DB22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0219" y="3373160"/>
            <a:ext cx="5668107" cy="369332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  <a:defRPr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HISTORY</a:t>
            </a:r>
          </a:p>
        </p:txBody>
      </p:sp>
      <p:sp>
        <p:nvSpPr>
          <p:cNvPr id="9223" name="Rectangle 1">
            <a:extLst>
              <a:ext uri="{FF2B5EF4-FFF2-40B4-BE49-F238E27FC236}">
                <a16:creationId xmlns:a16="http://schemas.microsoft.com/office/drawing/2014/main" id="{E1E841CD-CF13-4CC8-9B5E-67A94FFFA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984" y="1982568"/>
            <a:ext cx="229582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DOCUMENT PURPOSE</a:t>
            </a:r>
            <a:endParaRPr lang="en-GB" altLang="en-US" sz="1800" b="1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171B638-E59B-4A14-8066-7B4E0DB892B7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2</a:t>
            </a:fld>
            <a:endParaRPr lang="en-GB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1AC3FE1-0ABE-17EC-8518-2C8D62A34F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385227"/>
              </p:ext>
            </p:extLst>
          </p:nvPr>
        </p:nvGraphicFramePr>
        <p:xfrm>
          <a:off x="5034225" y="3727732"/>
          <a:ext cx="6749233" cy="2301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96594">
                  <a:extLst>
                    <a:ext uri="{9D8B030D-6E8A-4147-A177-3AD203B41FA5}">
                      <a16:colId xmlns:a16="http://schemas.microsoft.com/office/drawing/2014/main" val="2250093431"/>
                    </a:ext>
                  </a:extLst>
                </a:gridCol>
                <a:gridCol w="532242">
                  <a:extLst>
                    <a:ext uri="{9D8B030D-6E8A-4147-A177-3AD203B41FA5}">
                      <a16:colId xmlns:a16="http://schemas.microsoft.com/office/drawing/2014/main" val="3337108759"/>
                    </a:ext>
                  </a:extLst>
                </a:gridCol>
                <a:gridCol w="4820397">
                  <a:extLst>
                    <a:ext uri="{9D8B030D-6E8A-4147-A177-3AD203B41FA5}">
                      <a16:colId xmlns:a16="http://schemas.microsoft.com/office/drawing/2014/main" val="28247491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Issue 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Details of revision.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924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1</a:t>
                      </a:r>
                      <a:r>
                        <a:rPr lang="en-GB" sz="1200" baseline="30000" dirty="0"/>
                        <a:t>st</a:t>
                      </a:r>
                      <a:r>
                        <a:rPr lang="en-GB" sz="1200" dirty="0"/>
                        <a:t> Issue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2005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First Issue.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288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Issue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Updated after publication of F-Gas Regs 2009.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5594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Issue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Minor revision to incorporate information from EREC G72.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075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Issue 3 + </a:t>
                      </a:r>
                      <a:r>
                        <a:rPr lang="en-GB" sz="1200" dirty="0" err="1"/>
                        <a:t>Amdt</a:t>
                      </a:r>
                      <a:r>
                        <a:rPr lang="en-GB" sz="1200" dirty="0"/>
                        <a:t>.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Updated due to introduction of F-Gas Regs  2015 and new Ofgem reporting requirements.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015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Issue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Major update to include wider range of IIGs, changes to legislation, Ofgem requirements and revision BS EN IEC 62271-4.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554717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6">
            <a:extLst>
              <a:ext uri="{FF2B5EF4-FFF2-40B4-BE49-F238E27FC236}">
                <a16:creationId xmlns:a16="http://schemas.microsoft.com/office/drawing/2014/main" id="{9AB05A62-07F3-4F00-A78F-33B53DE16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505" y="1328737"/>
            <a:ext cx="8068924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9138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09625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0795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Summary of Amendments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Title of document changed from:</a:t>
            </a:r>
          </a:p>
          <a:p>
            <a:pPr marL="536575" lvl="3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500" dirty="0">
                <a:latin typeface="+mn-lt"/>
              </a:rPr>
              <a:t>“</a:t>
            </a:r>
            <a:r>
              <a:rPr lang="en-GB" altLang="en-US" sz="1600" dirty="0">
                <a:latin typeface="+mn-lt"/>
              </a:rPr>
              <a:t>Guidance on working with Insulation and Interruption Gas (IIG) and gas mixtures in high voltage switchgear of rated voltage up to and including 145 kV” to..</a:t>
            </a:r>
          </a:p>
          <a:p>
            <a:pPr marL="536575" lvl="3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600" dirty="0">
                <a:latin typeface="+mn-lt"/>
              </a:rPr>
              <a:t>“Guidance on working with insulation and interruption gases (IIG) used in electric power equipment</a:t>
            </a:r>
            <a:r>
              <a:rPr lang="en-GB" altLang="en-US" sz="1500" dirty="0">
                <a:latin typeface="+mn-lt"/>
              </a:rPr>
              <a:t>”</a:t>
            </a:r>
          </a:p>
          <a:p>
            <a:pPr marL="536575" lvl="3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500" dirty="0">
                <a:latin typeface="+mn-lt"/>
              </a:rPr>
              <a:t>This reflects terminology used in BS EN IEC 62271-4</a:t>
            </a:r>
          </a:p>
          <a:p>
            <a:pPr marL="536575" lvl="3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Updated references to Standards, legislation and other manufacturer guidance documents that been issued since Issue 4:</a:t>
            </a:r>
          </a:p>
          <a:p>
            <a:pPr marL="536575" lvl="3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600" dirty="0">
                <a:latin typeface="+mn-lt"/>
              </a:rPr>
              <a:t>EU F-Gas Regulations 2024. These regulations are presently not adopted in GB  but are considered as best practice by parties such as Ofgem</a:t>
            </a:r>
          </a:p>
          <a:p>
            <a:pPr marL="536575" lvl="3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600" dirty="0">
                <a:latin typeface="+mn-lt"/>
              </a:rPr>
              <a:t>Ofgem Greenhouse Gas (GHG) revised reporting requirements for ENA Member Companies under recent Price Review settlements</a:t>
            </a:r>
          </a:p>
          <a:p>
            <a:pPr marL="536575" lvl="3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endParaRPr lang="en-GB" altLang="en-US" sz="1600" dirty="0">
              <a:latin typeface="+mn-lt"/>
            </a:endParaRPr>
          </a:p>
          <a:p>
            <a:pPr marL="376238" lvl="1" indent="0">
              <a:spcBef>
                <a:spcPts val="600"/>
              </a:spcBef>
              <a:buNone/>
            </a:pPr>
            <a:endParaRPr lang="en-GB" altLang="en-US" sz="1400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F0FEF2CB-F336-4D78-B287-CE957D16C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2" y="2781301"/>
            <a:ext cx="2952750" cy="329320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EU F-Gas Regs 2024 lays down dates for ban of use of F-gases in electrical power equipment depending on voltage range</a:t>
            </a: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These Regs not adopted by GB under F-Gas EU Exit  Regulations 2021 but apply to Northern Ireland</a:t>
            </a: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Ofgem now require reporting on all IIGs with GWP &gt;0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31C03EEF-D6B9-4EE5-846C-D7BD00377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1745" y="1805783"/>
            <a:ext cx="2952750" cy="369887"/>
          </a:xfrm>
          <a:prstGeom prst="rect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sz="1800" b="1" dirty="0">
                <a:solidFill>
                  <a:schemeClr val="bg1"/>
                </a:solidFill>
                <a:cs typeface="Times New Roman" panose="02020603050405020304" pitchFamily="18" charset="0"/>
              </a:rPr>
              <a:t>Major</a:t>
            </a:r>
          </a:p>
        </p:txBody>
      </p:sp>
      <p:sp>
        <p:nvSpPr>
          <p:cNvPr id="11270" name="Rectangle 1">
            <a:extLst>
              <a:ext uri="{FF2B5EF4-FFF2-40B4-BE49-F238E27FC236}">
                <a16:creationId xmlns:a16="http://schemas.microsoft.com/office/drawing/2014/main" id="{90AC5870-B0BC-4CBF-81AE-12F01C12B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2411413"/>
            <a:ext cx="1376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Key Points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11271" name="Rectangle 6">
            <a:extLst>
              <a:ext uri="{FF2B5EF4-FFF2-40B4-BE49-F238E27FC236}">
                <a16:creationId xmlns:a16="http://schemas.microsoft.com/office/drawing/2014/main" id="{C06FF067-9F0B-432F-A06D-FC88D3BB9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1399381"/>
            <a:ext cx="2224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Nature of Revision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F842C71-138B-4F32-80C1-F5FC3D8503AB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BA4FDE7B-0530-C335-7B28-6137441E65B1}"/>
              </a:ext>
            </a:extLst>
          </p:cNvPr>
          <p:cNvSpPr txBox="1">
            <a:spLocks/>
          </p:cNvSpPr>
          <p:nvPr/>
        </p:nvSpPr>
        <p:spPr>
          <a:xfrm>
            <a:off x="309564" y="188914"/>
            <a:ext cx="7129463" cy="7191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00" b="1" u="sng" kern="1200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2400"/>
              <a:t>ENA EREC G69 Issue 5 2026</a:t>
            </a:r>
            <a:br>
              <a:rPr lang="en-GB" sz="2400"/>
            </a:br>
            <a:r>
              <a:rPr lang="en-GB" sz="2400"/>
              <a:t>Revision Summary</a:t>
            </a:r>
            <a:endParaRPr lang="en-GB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2D9C6-90D3-B33F-94DF-81373119B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6">
            <a:extLst>
              <a:ext uri="{FF2B5EF4-FFF2-40B4-BE49-F238E27FC236}">
                <a16:creationId xmlns:a16="http://schemas.microsoft.com/office/drawing/2014/main" id="{638F1379-9838-57A2-BB68-5C8630388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505" y="1328737"/>
            <a:ext cx="8068924" cy="4569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9138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09625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0795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Summary of Amendments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Publication of BS EN IEC 63360, which specifies the quality of alternative gases to SF</a:t>
            </a:r>
            <a:r>
              <a:rPr lang="en-GB" altLang="en-US" sz="1900" baseline="-25000" dirty="0">
                <a:latin typeface="+mn-lt"/>
              </a:rPr>
              <a:t>6</a:t>
            </a:r>
            <a:r>
              <a:rPr lang="en-GB" altLang="en-US" sz="1900" dirty="0">
                <a:latin typeface="+mn-lt"/>
              </a:rPr>
              <a:t> for use in electrical power equipment, including:</a:t>
            </a:r>
          </a:p>
          <a:p>
            <a:pPr marL="536575" lvl="3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600" dirty="0">
                <a:latin typeface="+mn-lt"/>
              </a:rPr>
              <a:t>Compressed air</a:t>
            </a:r>
          </a:p>
          <a:p>
            <a:pPr marL="536575" lvl="3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600" dirty="0">
                <a:latin typeface="+mn-lt"/>
              </a:rPr>
              <a:t>Synthetic air</a:t>
            </a:r>
          </a:p>
          <a:p>
            <a:pPr marL="536575" lvl="3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600" dirty="0">
                <a:latin typeface="+mn-lt"/>
              </a:rPr>
              <a:t>Natural-origin gases </a:t>
            </a:r>
          </a:p>
          <a:p>
            <a:pPr marL="536575" lvl="3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600" dirty="0">
                <a:latin typeface="+mn-lt"/>
              </a:rPr>
              <a:t>C5-FK (C</a:t>
            </a:r>
            <a:r>
              <a:rPr lang="en-GB" altLang="en-US" sz="1600" baseline="-25000" dirty="0">
                <a:latin typeface="+mn-lt"/>
              </a:rPr>
              <a:t>5</a:t>
            </a:r>
            <a:r>
              <a:rPr lang="en-GB" altLang="en-US" sz="1600" dirty="0">
                <a:latin typeface="+mn-lt"/>
              </a:rPr>
              <a:t>F</a:t>
            </a:r>
            <a:r>
              <a:rPr lang="en-GB" altLang="en-US" sz="1600" baseline="-25000" dirty="0">
                <a:latin typeface="+mn-lt"/>
              </a:rPr>
              <a:t>10</a:t>
            </a:r>
            <a:r>
              <a:rPr lang="en-GB" altLang="en-US" sz="1600" dirty="0">
                <a:latin typeface="+mn-lt"/>
              </a:rPr>
              <a:t>O) Fluoroketone gas mixtures</a:t>
            </a:r>
          </a:p>
          <a:p>
            <a:pPr marL="536575" lvl="3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600" dirty="0">
                <a:latin typeface="+mn-lt"/>
              </a:rPr>
              <a:t>C4-FN (C4F7N) Fluoronitrile gas mixtures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Draft BS EN IEC 63359:</a:t>
            </a:r>
          </a:p>
          <a:p>
            <a:pPr marL="536575" lvl="3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600" dirty="0">
                <a:latin typeface="+mn-lt"/>
              </a:rPr>
              <a:t>Specifies the quality of above alternative gases to SF</a:t>
            </a:r>
            <a:r>
              <a:rPr lang="en-GB" altLang="en-US" sz="1600" baseline="-25000" dirty="0">
                <a:latin typeface="+mn-lt"/>
              </a:rPr>
              <a:t>6</a:t>
            </a:r>
            <a:r>
              <a:rPr lang="en-GB" altLang="en-US" sz="1600" dirty="0">
                <a:latin typeface="+mn-lt"/>
              </a:rPr>
              <a:t> for their re-use in electric power equipment after recovery</a:t>
            </a:r>
          </a:p>
          <a:p>
            <a:pPr marL="536575" lvl="3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600" dirty="0">
                <a:latin typeface="+mn-lt"/>
              </a:rPr>
              <a:t>At CDV stage at time of revision of Issue 5 of EREC G69. Expected to be issued in 2026</a:t>
            </a:r>
            <a:endParaRPr lang="en-GB" altLang="en-US" sz="1600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E02CDCF4-F8BC-7780-DC95-9F42D0614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2" y="2781301"/>
            <a:ext cx="2952750" cy="255454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These Standards specify the quality of IIGs for use in electric power equipment</a:t>
            </a:r>
          </a:p>
          <a:p>
            <a:pPr>
              <a:spcBef>
                <a:spcPts val="0"/>
              </a:spcBef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Concentration level</a:t>
            </a:r>
          </a:p>
          <a:p>
            <a:pPr>
              <a:spcBef>
                <a:spcPts val="0"/>
              </a:spcBef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Maximum moisture content</a:t>
            </a:r>
          </a:p>
          <a:p>
            <a:pPr>
              <a:spcBef>
                <a:spcPts val="0"/>
              </a:spcBef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Impurities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Requirements now incorporated into Issue 5 or EREC G69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3CD86A4D-361E-06B2-8483-379AFEFF2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1745" y="1805783"/>
            <a:ext cx="2952750" cy="369887"/>
          </a:xfrm>
          <a:prstGeom prst="rect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sz="1800" b="1" dirty="0">
                <a:solidFill>
                  <a:schemeClr val="bg1"/>
                </a:solidFill>
                <a:cs typeface="Times New Roman" panose="02020603050405020304" pitchFamily="18" charset="0"/>
              </a:rPr>
              <a:t>Major</a:t>
            </a:r>
          </a:p>
        </p:txBody>
      </p:sp>
      <p:sp>
        <p:nvSpPr>
          <p:cNvPr id="11270" name="Rectangle 1">
            <a:extLst>
              <a:ext uri="{FF2B5EF4-FFF2-40B4-BE49-F238E27FC236}">
                <a16:creationId xmlns:a16="http://schemas.microsoft.com/office/drawing/2014/main" id="{8DBC737C-6EF2-D455-3971-B91D5C29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2411413"/>
            <a:ext cx="1376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Key Points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11271" name="Rectangle 6">
            <a:extLst>
              <a:ext uri="{FF2B5EF4-FFF2-40B4-BE49-F238E27FC236}">
                <a16:creationId xmlns:a16="http://schemas.microsoft.com/office/drawing/2014/main" id="{2B16CE8E-E217-A3BA-5733-377DAC688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1399381"/>
            <a:ext cx="2224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Nature of Revision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ABF13CD-5F28-1389-5D5B-D8A34C8FB2E1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50FF67E9-B35D-F102-770F-B4229D0BBF3C}"/>
              </a:ext>
            </a:extLst>
          </p:cNvPr>
          <p:cNvSpPr txBox="1">
            <a:spLocks/>
          </p:cNvSpPr>
          <p:nvPr/>
        </p:nvSpPr>
        <p:spPr>
          <a:xfrm>
            <a:off x="309564" y="188914"/>
            <a:ext cx="7129463" cy="7191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00" b="1" u="sng" kern="1200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2400"/>
              <a:t>ENA EREC G69 Issue 5 2026</a:t>
            </a:r>
            <a:br>
              <a:rPr lang="en-GB" sz="2400"/>
            </a:br>
            <a:r>
              <a:rPr lang="en-GB" sz="2400"/>
              <a:t>Revision Summary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433565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CA224-20F0-85B7-A606-5D132EE95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6">
            <a:extLst>
              <a:ext uri="{FF2B5EF4-FFF2-40B4-BE49-F238E27FC236}">
                <a16:creationId xmlns:a16="http://schemas.microsoft.com/office/drawing/2014/main" id="{8AF88FF0-E787-D607-551E-C0BDA97B5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505" y="1328737"/>
            <a:ext cx="8068924" cy="2721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9138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09625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0795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Summary of Amendments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Sections covering C4-FN mixtures have been revised to provide more information on the use and handling of C4-FN mixtures </a:t>
            </a:r>
          </a:p>
          <a:p>
            <a:pPr marL="536575" lvl="3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600" dirty="0">
                <a:latin typeface="+mn-lt"/>
              </a:rPr>
              <a:t>Protection against asphyxiation</a:t>
            </a:r>
          </a:p>
          <a:p>
            <a:pPr marL="536575" lvl="3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600" dirty="0">
                <a:latin typeface="+mn-lt"/>
              </a:rPr>
              <a:t>Precautions to prevent exposure to solid-by products in C4-FN mixtures</a:t>
            </a:r>
          </a:p>
          <a:p>
            <a:pPr marL="536575" lvl="3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600" dirty="0">
                <a:latin typeface="+mn-lt"/>
              </a:rPr>
              <a:t>Precautions to prevent exposure to C4-FN</a:t>
            </a:r>
          </a:p>
          <a:p>
            <a:pPr marL="536575" lvl="3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600" dirty="0">
                <a:latin typeface="+mn-lt"/>
              </a:rPr>
              <a:t>Precautions to prevent exposure to CO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endParaRPr lang="en-GB" altLang="en-US" sz="1400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9EC7F144-4CFE-036B-F648-118EFDE96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2" y="2630581"/>
            <a:ext cx="2952750" cy="34163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Some specialist PPE is required when working with non-arced C4-FN mixtures</a:t>
            </a: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May contain Fluoro-amide crystals which are toxic when ingested but will also cause eye and skin irritation</a:t>
            </a: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Maximum levels for exposure to C4-FN mixtures specified</a:t>
            </a: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Different PPE recommended for different work activities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5AF21921-3178-E45A-C41E-45B8DBAC8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1745" y="1655063"/>
            <a:ext cx="2952750" cy="369887"/>
          </a:xfrm>
          <a:prstGeom prst="rect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sz="1800" b="1" dirty="0">
                <a:solidFill>
                  <a:schemeClr val="bg1"/>
                </a:solidFill>
                <a:cs typeface="Times New Roman" panose="02020603050405020304" pitchFamily="18" charset="0"/>
              </a:rPr>
              <a:t>Major</a:t>
            </a:r>
          </a:p>
        </p:txBody>
      </p:sp>
      <p:sp>
        <p:nvSpPr>
          <p:cNvPr id="11270" name="Rectangle 1">
            <a:extLst>
              <a:ext uri="{FF2B5EF4-FFF2-40B4-BE49-F238E27FC236}">
                <a16:creationId xmlns:a16="http://schemas.microsoft.com/office/drawing/2014/main" id="{4D13C3D5-33DA-BD4C-BAF6-A48AE7B30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2260693"/>
            <a:ext cx="1376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Key Points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11271" name="Rectangle 6">
            <a:extLst>
              <a:ext uri="{FF2B5EF4-FFF2-40B4-BE49-F238E27FC236}">
                <a16:creationId xmlns:a16="http://schemas.microsoft.com/office/drawing/2014/main" id="{4C5E2DBA-85BC-5337-5200-46A6AEC50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1248661"/>
            <a:ext cx="2224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Nature of Revision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5C3E74B-5F12-50CD-CC89-90400C262D87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9D6B94C1-B2DE-6666-4F9C-10958497B35D}"/>
              </a:ext>
            </a:extLst>
          </p:cNvPr>
          <p:cNvSpPr txBox="1">
            <a:spLocks/>
          </p:cNvSpPr>
          <p:nvPr/>
        </p:nvSpPr>
        <p:spPr>
          <a:xfrm>
            <a:off x="309564" y="188914"/>
            <a:ext cx="7129463" cy="7191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00" b="1" u="sng" kern="1200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2400"/>
              <a:t>ENA EREC G69 Issue 5 2026</a:t>
            </a:r>
            <a:br>
              <a:rPr lang="en-GB" sz="2400"/>
            </a:br>
            <a:r>
              <a:rPr lang="en-GB" sz="2400"/>
              <a:t>Revision Summary</a:t>
            </a:r>
            <a:endParaRPr lang="en-GB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30570D-1B98-FEC2-A510-C1C5BC3130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394" y="3965857"/>
            <a:ext cx="774258" cy="156340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C3AB95-4C53-0569-7B44-4EF80C1E27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9149" y="4183955"/>
            <a:ext cx="833333" cy="76967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5D3438-94A8-76E5-E137-431F8764EC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53816" y="3918304"/>
            <a:ext cx="804944" cy="10204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6FD87CE-3B9B-9ED7-058C-66126BA66F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53541" y="3881611"/>
            <a:ext cx="904200" cy="16476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B1F5C01-0509-0783-B4D2-CCBB8C3C7B4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1636" y="3275570"/>
            <a:ext cx="1923766" cy="270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363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61C16-BC1D-7C06-6978-5FEA70A28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6">
            <a:extLst>
              <a:ext uri="{FF2B5EF4-FFF2-40B4-BE49-F238E27FC236}">
                <a16:creationId xmlns:a16="http://schemas.microsoft.com/office/drawing/2014/main" id="{4CB90610-35BD-8A0F-7645-7CD3B5F1FE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505" y="1328737"/>
            <a:ext cx="8068924" cy="1703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9138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09625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0795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Summary of Amendments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Guidance now provided on notices to be posted at substations containing IIGs: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endParaRPr lang="en-GB" altLang="en-US" sz="1900" dirty="0">
              <a:latin typeface="+mn-lt"/>
            </a:endParaRPr>
          </a:p>
          <a:p>
            <a:pPr lvl="1">
              <a:spcBef>
                <a:spcPts val="600"/>
              </a:spcBef>
              <a:buFont typeface="Symbol" panose="05050102010706020507" pitchFamily="18" charset="2"/>
              <a:buChar char=""/>
            </a:pPr>
            <a:endParaRPr lang="en-GB" altLang="en-US" sz="1400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1FD3E7D9-FA87-C5D1-9A76-4E5FFF46F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2" y="2781301"/>
            <a:ext cx="2952750" cy="255454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For member companies who already display SF</a:t>
            </a:r>
            <a:r>
              <a:rPr lang="en-GB" altLang="en-US" b="1" baseline="-25000" dirty="0">
                <a:solidFill>
                  <a:schemeClr val="bg1"/>
                </a:solidFill>
                <a:cs typeface="Times New Roman" panose="02020603050405020304" pitchFamily="18" charset="0"/>
              </a:rPr>
              <a:t>6</a:t>
            </a: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 notices at sites: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New notices recommended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For natural-origin gases with O</a:t>
            </a:r>
            <a:r>
              <a:rPr lang="en-GB" altLang="en-US" b="1" baseline="-25000" dirty="0">
                <a:solidFill>
                  <a:schemeClr val="bg1"/>
                </a:solidFill>
                <a:cs typeface="Times New Roman" panose="02020603050405020304" pitchFamily="18" charset="0"/>
              </a:rPr>
              <a:t>2</a:t>
            </a: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 &lt; 19.5%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Recommended notices also for sites with C4-FN or C5-FK </a:t>
            </a:r>
            <a:r>
              <a:rPr lang="en-GB" altLang="en-US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nixtures</a:t>
            </a:r>
            <a:endParaRPr lang="en-GB" altLang="en-US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4D75DA04-684F-D0B8-0EAF-D1EE526FC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1745" y="1805783"/>
            <a:ext cx="2952750" cy="369887"/>
          </a:xfrm>
          <a:prstGeom prst="rect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sz="1800" b="1" dirty="0">
                <a:solidFill>
                  <a:schemeClr val="bg1"/>
                </a:solidFill>
                <a:cs typeface="Times New Roman" panose="02020603050405020304" pitchFamily="18" charset="0"/>
              </a:rPr>
              <a:t>Major</a:t>
            </a:r>
          </a:p>
        </p:txBody>
      </p:sp>
      <p:sp>
        <p:nvSpPr>
          <p:cNvPr id="11270" name="Rectangle 1">
            <a:extLst>
              <a:ext uri="{FF2B5EF4-FFF2-40B4-BE49-F238E27FC236}">
                <a16:creationId xmlns:a16="http://schemas.microsoft.com/office/drawing/2014/main" id="{2C8C3BDD-3337-4046-73B1-7FEBDC20D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2411413"/>
            <a:ext cx="1376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Key Points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11271" name="Rectangle 6">
            <a:extLst>
              <a:ext uri="{FF2B5EF4-FFF2-40B4-BE49-F238E27FC236}">
                <a16:creationId xmlns:a16="http://schemas.microsoft.com/office/drawing/2014/main" id="{FE404CB8-66D7-FADD-6FA8-39D5037CC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1399381"/>
            <a:ext cx="2224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Nature of Revision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A6839FF-6BBE-6154-A04E-F95C3A053BEB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86DEEC8A-2861-3529-4DDF-63C1F0200AE2}"/>
              </a:ext>
            </a:extLst>
          </p:cNvPr>
          <p:cNvSpPr txBox="1">
            <a:spLocks/>
          </p:cNvSpPr>
          <p:nvPr/>
        </p:nvSpPr>
        <p:spPr>
          <a:xfrm>
            <a:off x="309564" y="188914"/>
            <a:ext cx="7129463" cy="7191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00" b="1" u="sng" kern="1200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2400"/>
              <a:t>ENA EREC G69 Issue 5 2026</a:t>
            </a:r>
            <a:br>
              <a:rPr lang="en-GB" sz="2400"/>
            </a:br>
            <a:r>
              <a:rPr lang="en-GB" sz="2400"/>
              <a:t>Revision Summary</a:t>
            </a:r>
            <a:endParaRPr lang="en-GB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EAB2915-CE9C-B4FA-B305-AE1432C01A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800" y="2411413"/>
            <a:ext cx="1463600" cy="1703030"/>
          </a:xfrm>
          <a:prstGeom prst="rect">
            <a:avLst/>
          </a:prstGeom>
          <a:noFill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96AFF96-E659-CC7A-3D99-0B5E42A2D2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0879" y="4345604"/>
            <a:ext cx="1464893" cy="170302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05CDA92-7AC6-ADC2-9DC9-77973C7863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1063" y="4295461"/>
            <a:ext cx="1464893" cy="170302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74CDB69-C18C-D408-67FA-D61AFD0796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66297" y="2411413"/>
            <a:ext cx="1476056" cy="171600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679B66C-38DF-926A-4EB7-E9C69DD7E0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32985" y="2440553"/>
            <a:ext cx="1513288" cy="175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681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6">
            <a:extLst>
              <a:ext uri="{FF2B5EF4-FFF2-40B4-BE49-F238E27FC236}">
                <a16:creationId xmlns:a16="http://schemas.microsoft.com/office/drawing/2014/main" id="{6E0FE897-A69F-4DC6-9DE1-8776E9799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62" y="1268413"/>
            <a:ext cx="10979482" cy="3718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Who is affected and why?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spcAft>
                <a:spcPts val="600"/>
              </a:spcAft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Primarily, staff and contractors, who are tasked with handling of IIG in electric power equipment (mainly in HV switchgear) during gas recovery, gas filling and topping up of gas -New procedures now required for C4-FN mixtures.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spcAft>
                <a:spcPts val="600"/>
              </a:spcAft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Operational staff who operate switchgear (particularly precautions to be taken in event of a large loss of IIG or an internal arcing fault) – Staff need to be aware of possible hazards and procedures /PPE to be implemented. Also steps needed to avoid leakage of some IIGs to the environment.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spcAft>
                <a:spcPts val="600"/>
              </a:spcAft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Staff involved in the transport of electric power equipment containing IIG- Need to be aware of maximum thresholds before special transport measures are needed.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spcAft>
                <a:spcPts val="600"/>
              </a:spcAft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Staff involved in the storage of IIG in containers and cylinders- procedures for checking leakage and preventing leakages 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DEDC040-8DF7-4935-922B-0D654373E32C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6A3D9A7B-7343-5A42-2CE2-BB776117D8D1}"/>
              </a:ext>
            </a:extLst>
          </p:cNvPr>
          <p:cNvSpPr txBox="1">
            <a:spLocks/>
          </p:cNvSpPr>
          <p:nvPr/>
        </p:nvSpPr>
        <p:spPr>
          <a:xfrm>
            <a:off x="309564" y="188914"/>
            <a:ext cx="7129463" cy="7191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00" b="1" u="sng" kern="1200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2400"/>
              <a:t>ENA EREC G69 Issue 5 2026</a:t>
            </a:r>
            <a:br>
              <a:rPr lang="en-GB" sz="2400"/>
            </a:br>
            <a:r>
              <a:rPr lang="en-GB" sz="2400"/>
              <a:t>Revision Summary</a:t>
            </a:r>
            <a:endParaRPr lang="en-GB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44FDAC7-8001-416F-9A8C-CE80A6C2B8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384848"/>
              </p:ext>
            </p:extLst>
          </p:nvPr>
        </p:nvGraphicFramePr>
        <p:xfrm>
          <a:off x="1477109" y="1817791"/>
          <a:ext cx="9073660" cy="3779456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24072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20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84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55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Rating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Assessment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Safety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kern="12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bg1"/>
                          </a:solidFill>
                          <a:effectLst/>
                        </a:rPr>
                        <a:t>Major</a:t>
                      </a:r>
                      <a:endParaRPr lang="en-GB" sz="11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436" marR="60436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Additional guidance on handling of gases needed.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Environment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</a:rPr>
                        <a:t>Major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Alternative IIGs with lower GWPs compared to SF</a:t>
                      </a:r>
                      <a:r>
                        <a:rPr lang="en-GB" sz="1100" i="0" baseline="-25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6</a:t>
                      </a:r>
                      <a:r>
                        <a:rPr lang="en-GB" sz="1100" i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now covered but leakage of some IIGs (e.g. C4-FN) still need to be avoided. </a:t>
                      </a: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26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Financial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>(costs/benefits)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effectLst/>
                        </a:rPr>
                        <a:t>Medium</a:t>
                      </a:r>
                      <a:endParaRPr lang="en-GB" sz="11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Significant training costs and new IIG handling equipment may be required.</a:t>
                      </a: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Asset Quality &amp; Performance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Medium</a:t>
                      </a:r>
                    </a:p>
                  </a:txBody>
                  <a:tcPr marL="60436" marR="60436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Failure to comply with quality requirements of IIG may lead to reduced asset life or failure of asset in service.</a:t>
                      </a: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Statutory/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>Regulatory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effectLst/>
                        </a:rPr>
                        <a:t>Medium</a:t>
                      </a:r>
                      <a:endParaRPr lang="en-GB" sz="11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Changes to statutory requirements for use of IIGs in Northern Ireland (likely to be introduced into GB in near future).</a:t>
                      </a: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Reputation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</a:rPr>
                        <a:t>Major</a:t>
                      </a:r>
                    </a:p>
                  </a:txBody>
                  <a:tcPr marL="60436" marR="60436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Failure to comply with the requirements specified in this EREC can lead to loss of IIG to the atmosphere with risk of significant impact on reputation.</a:t>
                      </a: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5397" name="Rectangle 8">
            <a:extLst>
              <a:ext uri="{FF2B5EF4-FFF2-40B4-BE49-F238E27FC236}">
                <a16:creationId xmlns:a16="http://schemas.microsoft.com/office/drawing/2014/main" id="{E80D4F9A-5429-41EB-BB05-AA354F6A3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2475" y="1239838"/>
            <a:ext cx="3168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  <a:latin typeface="Arial" panose="020B0604020202020204" pitchFamily="34" charset="0"/>
              </a:rPr>
              <a:t>Impact Assessment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235E6BF-3CD8-4746-8240-CB6A85A9EBC6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421A5001-4AE8-A484-B5AA-6656B99C969C}"/>
              </a:ext>
            </a:extLst>
          </p:cNvPr>
          <p:cNvSpPr txBox="1">
            <a:spLocks/>
          </p:cNvSpPr>
          <p:nvPr/>
        </p:nvSpPr>
        <p:spPr>
          <a:xfrm>
            <a:off x="309564" y="188914"/>
            <a:ext cx="7129463" cy="7191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00" b="1" u="sng" kern="1200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2400"/>
              <a:t>ENA EREC G69 Issue 5 2026</a:t>
            </a:r>
            <a:br>
              <a:rPr lang="en-GB" sz="2400"/>
            </a:br>
            <a:r>
              <a:rPr lang="en-GB" sz="2400"/>
              <a:t>Revision Summary</a:t>
            </a:r>
            <a:endParaRPr lang="en-GB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6">
            <a:extLst>
              <a:ext uri="{FF2B5EF4-FFF2-40B4-BE49-F238E27FC236}">
                <a16:creationId xmlns:a16="http://schemas.microsoft.com/office/drawing/2014/main" id="{3A81895E-C190-402E-B89C-DD518F1C1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231" y="1393697"/>
            <a:ext cx="10038896" cy="1410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Summary and Actions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ENA EREC G69 Issue 5 2026 is a major revision of Issue 4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ENA Member Companies may to review their relevant documentation and operating procedures for handling of IIG in electric power equipment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B462C5-A605-426F-9F2C-1C198511F91A}"/>
              </a:ext>
            </a:extLst>
          </p:cNvPr>
          <p:cNvSpPr/>
          <p:nvPr/>
        </p:nvSpPr>
        <p:spPr>
          <a:xfrm>
            <a:off x="1436915" y="3454011"/>
            <a:ext cx="879092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2" algn="ctr">
              <a:spcBef>
                <a:spcPts val="600"/>
              </a:spcBef>
              <a:defRPr/>
            </a:pPr>
            <a:r>
              <a:rPr lang="en-GB" altLang="en-US" b="1" dirty="0">
                <a:solidFill>
                  <a:srgbClr val="1F538D"/>
                </a:solidFill>
                <a:cs typeface="Times New Roman" panose="02020603050405020304" pitchFamily="18" charset="0"/>
              </a:rPr>
              <a:t>The document is available from the ENA Engineering Catalogue at: </a:t>
            </a:r>
            <a:r>
              <a:rPr lang="en-GB" altLang="en-US" dirty="0">
                <a:solidFill>
                  <a:srgbClr val="1F538D"/>
                </a:solidFill>
                <a:cs typeface="Times New Roman" panose="02020603050405020304" pitchFamily="18" charset="0"/>
                <a:hlinkClick r:id="rId3"/>
              </a:rPr>
              <a:t>www.energynetworks.org</a:t>
            </a:r>
            <a:r>
              <a:rPr lang="en-GB" altLang="en-US" dirty="0">
                <a:solidFill>
                  <a:srgbClr val="1F538D"/>
                </a:solidFill>
                <a:cs typeface="Times New Roman" panose="02020603050405020304" pitchFamily="18" charset="0"/>
              </a:rPr>
              <a:t>.</a:t>
            </a:r>
            <a:endParaRPr lang="en-GB" altLang="en-US" strike="sngStrike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E073FB1-5B2F-4EB5-A544-A76696150D3C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02617354-CB68-CDDE-CECF-1582E17B6E94}"/>
              </a:ext>
            </a:extLst>
          </p:cNvPr>
          <p:cNvSpPr txBox="1">
            <a:spLocks/>
          </p:cNvSpPr>
          <p:nvPr/>
        </p:nvSpPr>
        <p:spPr>
          <a:xfrm>
            <a:off x="309564" y="188914"/>
            <a:ext cx="7129463" cy="7191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00" b="1" u="sng" kern="1200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2400"/>
              <a:t>ENA EREC G69 Issue 5 2026</a:t>
            </a:r>
            <a:br>
              <a:rPr lang="en-GB" sz="2400"/>
            </a:br>
            <a:r>
              <a:rPr lang="en-GB" sz="2400"/>
              <a:t>Revision Summary</a:t>
            </a:r>
            <a:endParaRPr lang="en-GB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NA">
      <a:dk1>
        <a:srgbClr val="484D51"/>
      </a:dk1>
      <a:lt1>
        <a:srgbClr val="FFFFFF"/>
      </a:lt1>
      <a:dk2>
        <a:srgbClr val="00598E"/>
      </a:dk2>
      <a:lt2>
        <a:srgbClr val="F3F3F3"/>
      </a:lt2>
      <a:accent1>
        <a:srgbClr val="00598E"/>
      </a:accent1>
      <a:accent2>
        <a:srgbClr val="4378A8"/>
      </a:accent2>
      <a:accent3>
        <a:srgbClr val="FF7132"/>
      </a:accent3>
      <a:accent4>
        <a:srgbClr val="009FE3"/>
      </a:accent4>
      <a:accent5>
        <a:srgbClr val="FFE600"/>
      </a:accent5>
      <a:accent6>
        <a:srgbClr val="BECC00"/>
      </a:accent6>
      <a:hlink>
        <a:srgbClr val="484D51"/>
      </a:hlink>
      <a:folHlink>
        <a:srgbClr val="A6ACA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0339 ENA Powerpoint template" id="{2B0C6DA9-4E6C-9247-A7F0-4DA09D514E1A}" vid="{06CCB5F2-4A71-FF45-A5DE-129202675C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39CB0D2B30E148A7988E9920D3A83D" ma:contentTypeVersion="19" ma:contentTypeDescription="Create a new document." ma:contentTypeScope="" ma:versionID="c86362e3f8efabb4412fff94d0592650">
  <xsd:schema xmlns:xsd="http://www.w3.org/2001/XMLSchema" xmlns:xs="http://www.w3.org/2001/XMLSchema" xmlns:p="http://schemas.microsoft.com/office/2006/metadata/properties" xmlns:ns2="102eda4e-14e3-4302-a901-9cd880e34d68" xmlns:ns3="9147dea5-b50e-486a-ba3c-f09ff5616610" targetNamespace="http://schemas.microsoft.com/office/2006/metadata/properties" ma:root="true" ma:fieldsID="77291c107b7660f62ac00698da9a15a3" ns2:_="" ns3:_="">
    <xsd:import namespace="102eda4e-14e3-4302-a901-9cd880e34d68"/>
    <xsd:import namespace="9147dea5-b50e-486a-ba3c-f09ff56166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2eda4e-14e3-4302-a901-9cd880e34d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f8e4423-7147-4a67-ae6c-6a1847e0826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47dea5-b50e-486a-ba3c-f09ff561661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cb30b62-da42-4db2-bbd6-f7c5c21a861c}" ma:internalName="TaxCatchAll" ma:showField="CatchAllData" ma:web="9147dea5-b50e-486a-ba3c-f09ff56166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2eda4e-14e3-4302-a901-9cd880e34d68">
      <Terms xmlns="http://schemas.microsoft.com/office/infopath/2007/PartnerControls"/>
    </lcf76f155ced4ddcb4097134ff3c332f>
    <TaxCatchAll xmlns="9147dea5-b50e-486a-ba3c-f09ff5616610" xsi:nil="true"/>
  </documentManagement>
</p:properties>
</file>

<file path=customXml/itemProps1.xml><?xml version="1.0" encoding="utf-8"?>
<ds:datastoreItem xmlns:ds="http://schemas.openxmlformats.org/officeDocument/2006/customXml" ds:itemID="{1B9381F8-3D33-46DA-BD5C-2B2EF322F4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2eda4e-14e3-4302-a901-9cd880e34d68"/>
    <ds:schemaRef ds:uri="9147dea5-b50e-486a-ba3c-f09ff56166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D3A548-A1E0-44F6-86C2-A5326A328A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1D2EFC-FBD4-40BC-B092-96164D082C97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  <ds:schemaRef ds:uri="102eda4e-14e3-4302-a901-9cd880e34d68"/>
    <ds:schemaRef ds:uri="9147dea5-b50e-486a-ba3c-f09ff561661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ENA_EREC _G9_Issue 8_(2021)_Revision Summary_v0.1</Template>
  <TotalTime>0</TotalTime>
  <Words>1108</Words>
  <Application>Microsoft Office PowerPoint</Application>
  <PresentationFormat>Widescreen</PresentationFormat>
  <Paragraphs>160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Symbol</vt:lpstr>
      <vt:lpstr>System Font Regular</vt:lpstr>
      <vt:lpstr>Times New Roman</vt:lpstr>
      <vt:lpstr>Office Theme</vt:lpstr>
      <vt:lpstr>Energy Networks Association</vt:lpstr>
      <vt:lpstr>ENA EREC G69 Issue 5 2026 Revision Summary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Networks Association</dc:title>
  <dc:creator>Asad Ali</dc:creator>
  <cp:lastModifiedBy>Dhaval Vyas</cp:lastModifiedBy>
  <cp:revision>6</cp:revision>
  <dcterms:created xsi:type="dcterms:W3CDTF">2021-02-25T16:00:29Z</dcterms:created>
  <dcterms:modified xsi:type="dcterms:W3CDTF">2026-04-15T07:44:13Z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0x010100C639CB0D2B30E148A7988E9920D3A83D</vt:lpwstr>
  </property>
  <property fmtid="{D5CDD505-2E9C-101B-9397-08002B2CF9AE}" pid="3" name="MediaServiceImageTags">
    <vt:lpwstr/>
  </property>
</Properties>
</file>